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1"/>
  </p:notesMasterIdLst>
  <p:sldIdLst>
    <p:sldId id="256" r:id="rId2"/>
    <p:sldId id="257" r:id="rId3"/>
    <p:sldId id="258" r:id="rId4"/>
    <p:sldId id="259" r:id="rId5"/>
    <p:sldId id="269" r:id="rId6"/>
    <p:sldId id="270" r:id="rId7"/>
    <p:sldId id="271" r:id="rId8"/>
    <p:sldId id="265" r:id="rId9"/>
    <p:sldId id="260" r:id="rId10"/>
    <p:sldId id="268" r:id="rId11"/>
    <p:sldId id="261" r:id="rId12"/>
    <p:sldId id="266" r:id="rId13"/>
    <p:sldId id="267" r:id="rId14"/>
    <p:sldId id="272" r:id="rId15"/>
    <p:sldId id="273" r:id="rId16"/>
    <p:sldId id="274" r:id="rId17"/>
    <p:sldId id="278" r:id="rId18"/>
    <p:sldId id="277" r:id="rId19"/>
    <p:sldId id="275" r:id="rId20"/>
    <p:sldId id="281" r:id="rId21"/>
    <p:sldId id="284" r:id="rId22"/>
    <p:sldId id="285" r:id="rId23"/>
    <p:sldId id="287" r:id="rId24"/>
    <p:sldId id="288" r:id="rId25"/>
    <p:sldId id="289" r:id="rId26"/>
    <p:sldId id="262" r:id="rId27"/>
    <p:sldId id="263" r:id="rId28"/>
    <p:sldId id="264" r:id="rId29"/>
    <p:sldId id="286" r:id="rId30"/>
  </p:sldIdLst>
  <p:sldSz cx="9144000" cy="6858000" type="screen4x3"/>
  <p:notesSz cx="6858000" cy="9144000"/>
  <p:embeddedFontLst>
    <p:embeddedFont>
      <p:font typeface="Consolas" panose="020B0609020204030204" pitchFamily="49" charset="0"/>
      <p:regular r:id="rId32"/>
      <p:bold r:id="rId33"/>
      <p:italic r:id="rId34"/>
      <p:boldItalic r:id="rId35"/>
    </p:embeddedFont>
    <p:embeddedFont>
      <p:font typeface="Libre Baskerville" panose="02000000000000000000" pitchFamily="2" charset="0"/>
      <p:regular r:id="rId36"/>
      <p:bold r:id="rId37"/>
      <p:italic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E451C29-4FE6-4303-A1AF-C78E982701CE}">
  <a:tblStyle styleId="{5E451C29-4FE6-4303-A1AF-C78E982701CE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21" d="100"/>
          <a:sy n="121" d="100"/>
        </p:scale>
        <p:origin x="1314" y="-34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96" name="Google Shape;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2" name="Google Shape;10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7" name="Google Shape;10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3" name="Google Shape;11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9" name="Google Shape;11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5" name="Google Shape;12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1" name="Google Shape;13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7" name="Google Shape;137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body" idx="1"/>
          </p:nvPr>
        </p:nvSpPr>
        <p:spPr>
          <a:xfrm rot="5400000">
            <a:off x="2309018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>
            <a:spLocks noGrp="1"/>
          </p:cNvSpPr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0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rtsteps.com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freeprojectz.com/dfd/online-art-gallery-dataflow-diagram" TargetMode="External"/><Relationship Id="rId4" Type="http://schemas.openxmlformats.org/officeDocument/2006/relationships/hyperlink" Target="https://www.geeksforgeeks.org/levels-in-data-flow-diagrams-dfd/" TargetMode="Externa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3"/>
          <p:cNvSpPr/>
          <p:nvPr/>
        </p:nvSpPr>
        <p:spPr>
          <a:xfrm>
            <a:off x="1270886" y="2254542"/>
            <a:ext cx="69375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6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Virtual Art Gallery</a:t>
            </a:r>
            <a:endParaRPr lang="en-US" sz="2600" b="1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89" name="Google Shape;89;p13"/>
          <p:cNvPicPr preferRelativeResize="0"/>
          <p:nvPr/>
        </p:nvPicPr>
        <p:blipFill rotWithShape="1">
          <a:blip r:embed="rId3">
            <a:alphaModFix/>
          </a:blip>
          <a:srcRect l="43816" t="27757" r="43938" b="10325"/>
          <a:stretch/>
        </p:blipFill>
        <p:spPr>
          <a:xfrm>
            <a:off x="4006925" y="164377"/>
            <a:ext cx="1294549" cy="12692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3"/>
          <p:cNvSpPr txBox="1"/>
          <p:nvPr/>
        </p:nvSpPr>
        <p:spPr>
          <a:xfrm>
            <a:off x="534255" y="233246"/>
            <a:ext cx="3036016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KINGDOM OF SAUDI ARABIA</a:t>
            </a:r>
            <a:endParaRPr lang="en-US"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ctr" rt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Ministry of Education</a:t>
            </a:r>
            <a:endParaRPr lang="en-US"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ctr" rt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King Khalid University</a:t>
            </a:r>
            <a:endParaRPr lang="en-US"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ctr" rt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College of Computer Science</a:t>
            </a:r>
            <a:endParaRPr lang="en-US"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1" name="Google Shape;91;p13"/>
          <p:cNvSpPr txBox="1"/>
          <p:nvPr/>
        </p:nvSpPr>
        <p:spPr>
          <a:xfrm>
            <a:off x="5953869" y="223171"/>
            <a:ext cx="3036016" cy="15081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ar-SA" sz="1800" b="1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 المملكة العربية السعودية</a:t>
            </a:r>
            <a:endParaRPr lang="ar-SA" sz="1800" b="0" i="0" u="none" strike="noStrike" cap="none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marL="0" marR="0" lvl="0" indent="0" algn="ctr" rtl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ar-SA" sz="1800" b="1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وزارة التعليم</a:t>
            </a:r>
            <a:endParaRPr lang="ar-SA" sz="1800" b="0" i="0" u="none" strike="noStrike" cap="none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marL="0" marR="0" lvl="0" indent="0" algn="ctr" rtl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ar-SA" sz="1800" b="1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جامعة الملك خالد </a:t>
            </a:r>
            <a:endParaRPr lang="ar-SA" sz="1800" b="0" i="0" u="none" strike="noStrike" cap="none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marL="0" marR="0" lvl="0" indent="0" algn="ctr" rtl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ar-SA" sz="1800" b="1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كلية علوم الحاسب الآلي</a:t>
            </a:r>
            <a:endParaRPr lang="ar-SA" sz="1800" b="0" i="0" u="none" strike="noStrike" cap="none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graphicFrame>
        <p:nvGraphicFramePr>
          <p:cNvPr id="92" name="Google Shape;92;p13"/>
          <p:cNvGraphicFramePr/>
          <p:nvPr>
            <p:extLst>
              <p:ext uri="{D42A27DB-BD31-4B8C-83A1-F6EECF244321}">
                <p14:modId xmlns:p14="http://schemas.microsoft.com/office/powerpoint/2010/main" val="1777342737"/>
              </p:ext>
            </p:extLst>
          </p:nvPr>
        </p:nvGraphicFramePr>
        <p:xfrm>
          <a:off x="1691680" y="3140968"/>
          <a:ext cx="6096000" cy="1483400"/>
        </p:xfrm>
        <a:graphic>
          <a:graphicData uri="http://schemas.openxmlformats.org/drawingml/2006/table">
            <a:tbl>
              <a:tblPr firstRow="1" bandRow="1">
                <a:noFill/>
                <a:tableStyleId>{5E451C29-4FE6-4303-A1AF-C78E982701CE}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dirty="0"/>
                        <a:t>Abdulaziz Mousa Asiri</a:t>
                      </a:r>
                      <a:endParaRPr sz="1800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dirty="0"/>
                        <a:t>442803093</a:t>
                      </a:r>
                      <a:endParaRPr sz="18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 dirty="0"/>
                        <a:t>Abdullah Ali </a:t>
                      </a:r>
                      <a:r>
                        <a:rPr lang="en-US" sz="1800" u="none" strike="noStrike" cap="none" dirty="0" err="1"/>
                        <a:t>Alhakami</a:t>
                      </a:r>
                      <a:endParaRPr sz="1800" u="none" strike="noStrike" cap="none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 dirty="0"/>
                        <a:t>442811660</a:t>
                      </a:r>
                      <a:endParaRPr sz="1800" u="none" strike="noStrike" cap="none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 dirty="0"/>
                        <a:t>Abdulaziz </a:t>
                      </a:r>
                      <a:r>
                        <a:rPr lang="en-US" sz="1800" u="none" strike="noStrike" cap="none" dirty="0" err="1"/>
                        <a:t>Aboud</a:t>
                      </a:r>
                      <a:r>
                        <a:rPr lang="en-US" sz="1800" u="none" strike="noStrike" cap="none" dirty="0"/>
                        <a:t> </a:t>
                      </a:r>
                      <a:r>
                        <a:rPr lang="en-US" sz="1800" u="none" strike="noStrike" cap="none" dirty="0" err="1"/>
                        <a:t>Alkamil</a:t>
                      </a:r>
                      <a:endParaRPr sz="1800" u="none" strike="noStrike" cap="none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 dirty="0"/>
                        <a:t>442802893</a:t>
                      </a:r>
                      <a:endParaRPr sz="1800" u="none" strike="noStrike" cap="none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 dirty="0"/>
                        <a:t>Naif Mohammed Asiri</a:t>
                      </a:r>
                      <a:endParaRPr sz="1800" u="none" strike="noStrike" cap="none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 dirty="0"/>
                        <a:t>442803088</a:t>
                      </a:r>
                      <a:endParaRPr sz="1800" u="none" strike="noStrike" cap="none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93" name="Google Shape;93;p13"/>
          <p:cNvSpPr/>
          <p:nvPr/>
        </p:nvSpPr>
        <p:spPr>
          <a:xfrm>
            <a:off x="3143250" y="5029200"/>
            <a:ext cx="470535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Supervised by: </a:t>
            </a:r>
            <a:r>
              <a:rPr lang="en-US" sz="1800" b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Dr. Mohammed Ashiq Rasool</a:t>
            </a:r>
            <a:endParaRPr lang="en-US" sz="140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2A63B7-60B4-7B87-CB3D-811359DD6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requirements </a:t>
            </a:r>
            <a:endParaRPr lang="ar-S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67E84A-5015-6DF6-EEEB-571519A3B8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2"/>
            <a:r>
              <a:rPr lang="en-US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User Registration and Profiles</a:t>
            </a:r>
          </a:p>
          <a:p>
            <a:pPr lvl="2"/>
            <a:r>
              <a:rPr lang="en-US" sz="3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Virtual Art Display</a:t>
            </a:r>
          </a:p>
          <a:p>
            <a:pPr lvl="2"/>
            <a:r>
              <a:rPr lang="en-US" sz="3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E-commerce Functionality</a:t>
            </a:r>
            <a:endParaRPr lang="en-US" sz="3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2"/>
            <a:r>
              <a:rPr lang="en-US" sz="3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Virtual Exhibitions Event</a:t>
            </a:r>
          </a:p>
          <a:p>
            <a:pPr lvl="2"/>
            <a:r>
              <a:rPr lang="en-US" sz="3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Responsive Design and Compatibility</a:t>
            </a:r>
            <a:endParaRPr lang="en-US" sz="3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2"/>
            <a:r>
              <a:rPr lang="en-US" sz="3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Admin Panel</a:t>
            </a:r>
          </a:p>
          <a:p>
            <a:endParaRPr lang="ar-SA" dirty="0"/>
          </a:p>
        </p:txBody>
      </p:sp>
    </p:spTree>
    <p:extLst>
      <p:ext uri="{BB962C8B-B14F-4D97-AF65-F5344CB8AC3E}">
        <p14:creationId xmlns:p14="http://schemas.microsoft.com/office/powerpoint/2010/main" val="5511292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US" b="1" dirty="0"/>
              <a:t>Database Design</a:t>
            </a:r>
            <a:br>
              <a:rPr lang="en-US" b="1" dirty="0"/>
            </a:br>
            <a:endParaRPr dirty="0"/>
          </a:p>
        </p:txBody>
      </p:sp>
      <p:sp>
        <p:nvSpPr>
          <p:cNvPr id="122" name="Google Shape;122;p1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77500" lnSpcReduction="20000"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dirty="0">
                <a:cs typeface="+mj-cs"/>
              </a:rPr>
              <a:t>The database design for the Virtual Art Gallery project plays a crucial role in storing and managing the artwork, artist profiles, user information, and transaction details. It includes the following components:</a:t>
            </a:r>
          </a:p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endParaRPr lang="en-US" dirty="0">
              <a:cs typeface="+mj-cs"/>
            </a:endParaRPr>
          </a:p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dirty="0">
                <a:cs typeface="+mj-cs"/>
              </a:rPr>
              <a:t>Artwork Table: Stores information about each artwork, such as title, artist, description, price, and image.</a:t>
            </a:r>
          </a:p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dirty="0">
                <a:cs typeface="+mj-cs"/>
              </a:rPr>
              <a:t>Artist Table: Contains details about the artists, including their name, bio, contact information, and portfolio.</a:t>
            </a:r>
          </a:p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dirty="0">
                <a:cs typeface="+mj-cs"/>
              </a:rPr>
              <a:t>User Table: Stores user information, such as username, password, email, and shipping address.</a:t>
            </a:r>
          </a:p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dirty="0">
                <a:cs typeface="+mj-cs"/>
              </a:rPr>
              <a:t>Order Table: Records details of each transaction, including the buyer, seller, artwork, date, and payment information.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B6DFD3-0EF0-44D6-4D46-009B2B2C5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Database Design</a:t>
            </a:r>
            <a:br>
              <a:rPr lang="en-US" b="1" dirty="0"/>
            </a:br>
            <a:endParaRPr lang="ar-SA" dirty="0"/>
          </a:p>
        </p:txBody>
      </p:sp>
      <p:pic>
        <p:nvPicPr>
          <p:cNvPr id="3076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A12413C8-C72C-F715-376E-287B33E09C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575" y="1869725"/>
            <a:ext cx="7286625" cy="3064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7">
            <a:extLst>
              <a:ext uri="{FF2B5EF4-FFF2-40B4-BE49-F238E27FC236}">
                <a16:creationId xmlns:a16="http://schemas.microsoft.com/office/drawing/2014/main" id="{9DFF9535-874D-C7A2-13B9-6812A29423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0575" y="1145832"/>
            <a:ext cx="3005951" cy="13849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ar-SA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Artwork table:</a:t>
            </a:r>
            <a:endParaRPr kumimoji="0" lang="en-US" altLang="ar-SA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ar-SA" sz="4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11">
            <a:extLst>
              <a:ext uri="{FF2B5EF4-FFF2-40B4-BE49-F238E27FC236}">
                <a16:creationId xmlns:a16="http://schemas.microsoft.com/office/drawing/2014/main" id="{99F078FE-537F-2BDB-5E0F-28B7FDE984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33575" y="121999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37659522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A79F50-7598-B038-264C-62CC726325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Database Design</a:t>
            </a:r>
            <a:br>
              <a:rPr lang="en-US" b="1" dirty="0"/>
            </a:br>
            <a:endParaRPr lang="ar-SA" dirty="0"/>
          </a:p>
        </p:txBody>
      </p:sp>
      <p:pic>
        <p:nvPicPr>
          <p:cNvPr id="3074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05BB9F1A-0BA6-8EC1-FB47-919B718AD0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2452688"/>
            <a:ext cx="9042400" cy="2474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9">
            <a:extLst>
              <a:ext uri="{FF2B5EF4-FFF2-40B4-BE49-F238E27FC236}">
                <a16:creationId xmlns:a16="http://schemas.microsoft.com/office/drawing/2014/main" id="{C779329A-E45F-9EFB-29ED-A9447901FF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1995143"/>
            <a:ext cx="9693906" cy="8925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ar-SA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Orders table:</a:t>
            </a:r>
            <a:br>
              <a:rPr kumimoji="0" lang="en-GB" altLang="ar-SA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</a:br>
            <a:endParaRPr kumimoji="0" lang="en-GB" altLang="ar-SA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77753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4DF85-620A-D2EE-61FF-5C28EEBA7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Database Design</a:t>
            </a:r>
            <a:br>
              <a:rPr lang="en-US" b="1" dirty="0"/>
            </a:br>
            <a:endParaRPr lang="ar-SA" dirty="0"/>
          </a:p>
        </p:txBody>
      </p:sp>
      <p:pic>
        <p:nvPicPr>
          <p:cNvPr id="3073" name="Picture 1">
            <a:extLst>
              <a:ext uri="{FF2B5EF4-FFF2-40B4-BE49-F238E27FC236}">
                <a16:creationId xmlns:a16="http://schemas.microsoft.com/office/drawing/2014/main" id="{65D415F0-CCB9-3A8A-60C0-547507B684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390" y="2081212"/>
            <a:ext cx="7848310" cy="4009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10">
            <a:extLst>
              <a:ext uri="{FF2B5EF4-FFF2-40B4-BE49-F238E27FC236}">
                <a16:creationId xmlns:a16="http://schemas.microsoft.com/office/drawing/2014/main" id="{006C134F-111B-A1B9-CEF5-A076D93D47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6390" y="1573383"/>
            <a:ext cx="1912703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ar-SA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Users table: </a:t>
            </a:r>
            <a:endParaRPr kumimoji="0" lang="en-US" altLang="ar-SA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ar-SA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54116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19AF51-175A-1A98-D54B-BE0C05C58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Database Design</a:t>
            </a:r>
            <a:br>
              <a:rPr lang="en-US" b="1" dirty="0"/>
            </a:br>
            <a:endParaRPr lang="ar-SA" dirty="0"/>
          </a:p>
        </p:txBody>
      </p:sp>
      <p:pic>
        <p:nvPicPr>
          <p:cNvPr id="3077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3C5B4CFC-FA30-0922-E8A7-7744A968D2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99" y="2416174"/>
            <a:ext cx="7825751" cy="2359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6">
            <a:extLst>
              <a:ext uri="{FF2B5EF4-FFF2-40B4-BE49-F238E27FC236}">
                <a16:creationId xmlns:a16="http://schemas.microsoft.com/office/drawing/2014/main" id="{CDAFBE96-8E21-2C69-EF43-AB4DB71570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1908342"/>
            <a:ext cx="1896673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ar-SA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Admin table:</a:t>
            </a:r>
            <a:br>
              <a:rPr kumimoji="0" lang="en-GB" altLang="ar-SA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</a:br>
            <a:endParaRPr kumimoji="0" lang="en-GB" altLang="ar-SA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95420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D3C73-1BBF-FCC9-F28B-644AB23C70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85862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Database Design</a:t>
            </a:r>
            <a:br>
              <a:rPr lang="en-US" b="1" dirty="0"/>
            </a:br>
            <a:endParaRPr lang="ar-SA" dirty="0"/>
          </a:p>
        </p:txBody>
      </p:sp>
      <p:pic>
        <p:nvPicPr>
          <p:cNvPr id="3075" name="Picture 3">
            <a:extLst>
              <a:ext uri="{FF2B5EF4-FFF2-40B4-BE49-F238E27FC236}">
                <a16:creationId xmlns:a16="http://schemas.microsoft.com/office/drawing/2014/main" id="{993623ED-0DA8-2077-18E3-3C35F10099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975" y="1908175"/>
            <a:ext cx="6384925" cy="3626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8">
            <a:extLst>
              <a:ext uri="{FF2B5EF4-FFF2-40B4-BE49-F238E27FC236}">
                <a16:creationId xmlns:a16="http://schemas.microsoft.com/office/drawing/2014/main" id="{8E022846-6A89-A4FE-48D0-2365C5B6BA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9800" y="1369569"/>
            <a:ext cx="3502882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ar-SA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Virtual </a:t>
            </a:r>
            <a:r>
              <a:rPr kumimoji="0" lang="en-GB" altLang="ar-SA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exhibition</a:t>
            </a:r>
            <a:r>
              <a:rPr kumimoji="0" lang="en-GB" altLang="ar-SA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table:</a:t>
            </a:r>
            <a:endParaRPr kumimoji="0" lang="en-US" altLang="ar-SA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ar-SA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24048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3A313489-C487-8E98-D2EE-B611ED40A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User Interface</a:t>
            </a:r>
            <a:endParaRPr lang="ar-SA" b="1" dirty="0"/>
          </a:p>
        </p:txBody>
      </p:sp>
      <p:sp>
        <p:nvSpPr>
          <p:cNvPr id="3" name="عنصر نائب للنص 2">
            <a:extLst>
              <a:ext uri="{FF2B5EF4-FFF2-40B4-BE49-F238E27FC236}">
                <a16:creationId xmlns:a16="http://schemas.microsoft.com/office/drawing/2014/main" id="{10E88308-166D-D8F1-A82C-0C0EF30B09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Register</a:t>
            </a:r>
            <a:r>
              <a:rPr lang="en-GB" dirty="0"/>
              <a:t> page:</a:t>
            </a:r>
          </a:p>
          <a:p>
            <a:pPr marL="114300" indent="0">
              <a:buNone/>
            </a:pPr>
            <a:endParaRPr lang="ar-S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549AAC-0FC0-440B-37EF-65AB6FA246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717" y="2142257"/>
            <a:ext cx="8229600" cy="462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8539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37DCE0EF-F361-829C-28EE-F5C650AB2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User Interface</a:t>
            </a:r>
            <a:endParaRPr lang="ar-SA" b="1" dirty="0"/>
          </a:p>
        </p:txBody>
      </p:sp>
      <p:sp>
        <p:nvSpPr>
          <p:cNvPr id="3" name="عنصر نائب للنص 2">
            <a:extLst>
              <a:ext uri="{FF2B5EF4-FFF2-40B4-BE49-F238E27FC236}">
                <a16:creationId xmlns:a16="http://schemas.microsoft.com/office/drawing/2014/main" id="{A728941F-52B2-3522-1196-9F81D0F5AF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Login page:</a:t>
            </a:r>
            <a:endParaRPr lang="ar-S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968B2D-4F72-922F-2840-C87F8582DD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388" y="2255772"/>
            <a:ext cx="7453223" cy="4190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0310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1ECCD3FE-1B43-30D9-8453-E8B2EE0EEB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User Interface</a:t>
            </a:r>
            <a:endParaRPr lang="ar-SA" b="1" dirty="0"/>
          </a:p>
        </p:txBody>
      </p:sp>
      <p:sp>
        <p:nvSpPr>
          <p:cNvPr id="3" name="عنصر نائب للنص 2">
            <a:extLst>
              <a:ext uri="{FF2B5EF4-FFF2-40B4-BE49-F238E27FC236}">
                <a16:creationId xmlns:a16="http://schemas.microsoft.com/office/drawing/2014/main" id="{52DD2384-12C5-6DDC-5501-6446E912A3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583992"/>
            <a:ext cx="8229600" cy="4525963"/>
          </a:xfrm>
        </p:spPr>
        <p:txBody>
          <a:bodyPr/>
          <a:lstStyle/>
          <a:p>
            <a:r>
              <a:rPr lang="en-GB" dirty="0"/>
              <a:t>home page:</a:t>
            </a:r>
            <a:endParaRPr lang="ar-S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DCD1FB-D222-C889-9B45-F921771499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585" y="2166604"/>
            <a:ext cx="7852014" cy="4416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0959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/>
              <a:t>Contents</a:t>
            </a:r>
          </a:p>
        </p:txBody>
      </p:sp>
      <p:sp>
        <p:nvSpPr>
          <p:cNvPr id="99" name="Google Shape;99;p1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867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85000" lnSpcReduction="20000"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b="1" dirty="0"/>
              <a:t>Project Aim &amp; Objectives </a:t>
            </a:r>
          </a:p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b="1" dirty="0"/>
              <a:t>System Analysis</a:t>
            </a:r>
          </a:p>
          <a:p>
            <a:pPr marL="342900" lvl="0" indent="-3429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b="1" dirty="0"/>
              <a:t>Interface Implementation</a:t>
            </a:r>
          </a:p>
          <a:p>
            <a:pPr marL="342900" lvl="0" indent="-3429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b="1" dirty="0"/>
              <a:t>Software and hardware Requirement</a:t>
            </a:r>
          </a:p>
          <a:p>
            <a:pPr marL="342900" lvl="0" indent="-3429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b="1" dirty="0"/>
              <a:t>Functional requirements </a:t>
            </a:r>
          </a:p>
          <a:p>
            <a:pPr marL="342900" lvl="0" indent="-3429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b="1" dirty="0"/>
              <a:t>Database Design</a:t>
            </a:r>
            <a:endParaRPr lang="ar-SA" b="1" dirty="0"/>
          </a:p>
          <a:p>
            <a:pPr marL="342900" lvl="0" indent="-3429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b="1" dirty="0"/>
              <a:t>User Interface</a:t>
            </a:r>
            <a:endParaRPr lang="en-GB" b="1" dirty="0"/>
          </a:p>
          <a:p>
            <a:pPr marL="342900" lvl="0" indent="-3429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GB" b="1" dirty="0"/>
              <a:t>Testing </a:t>
            </a:r>
            <a:endParaRPr lang="en-US" b="1" dirty="0"/>
          </a:p>
          <a:p>
            <a:pPr marL="342900" lvl="0" indent="-3429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b="1" dirty="0"/>
              <a:t>Conclusion</a:t>
            </a:r>
          </a:p>
          <a:p>
            <a:pPr marL="342900" lvl="0" indent="-3429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b="1" dirty="0"/>
              <a:t>Future Work</a:t>
            </a:r>
            <a:endParaRPr lang="en-US" dirty="0"/>
          </a:p>
          <a:p>
            <a:pPr marL="342900" lvl="0" indent="-3429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b="1" dirty="0"/>
              <a:t>References</a:t>
            </a:r>
          </a:p>
          <a:p>
            <a:pPr marL="342900" lvl="0" indent="-3429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b="1" dirty="0"/>
              <a:t>Poster</a:t>
            </a:r>
            <a:endParaRPr lang="en-US" dirty="0"/>
          </a:p>
          <a:p>
            <a:pPr marL="342900" lvl="0" indent="-1397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lang="en-US" dirty="0"/>
          </a:p>
          <a:p>
            <a:pPr marL="342900" lvl="0" indent="-1397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8CE6D758-444A-D7D8-8A1C-E3230D498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User Interface</a:t>
            </a:r>
            <a:endParaRPr lang="ar-SA" b="1" dirty="0"/>
          </a:p>
        </p:txBody>
      </p:sp>
      <p:sp>
        <p:nvSpPr>
          <p:cNvPr id="3" name="عنصر نائب للنص 2">
            <a:extLst>
              <a:ext uri="{FF2B5EF4-FFF2-40B4-BE49-F238E27FC236}">
                <a16:creationId xmlns:a16="http://schemas.microsoft.com/office/drawing/2014/main" id="{C7521995-4537-8886-A743-8F7F0B97D9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User profile:</a:t>
            </a:r>
            <a:endParaRPr lang="ar-S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5DE394-7532-5BDE-A46B-85F5220D74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199" y="2217647"/>
            <a:ext cx="8169215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6616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39539848-B194-A9DC-8034-30F09D912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User Interface</a:t>
            </a:r>
            <a:endParaRPr lang="ar-SA" b="1" dirty="0"/>
          </a:p>
        </p:txBody>
      </p:sp>
      <p:sp>
        <p:nvSpPr>
          <p:cNvPr id="3" name="عنصر نائب للنص 2">
            <a:extLst>
              <a:ext uri="{FF2B5EF4-FFF2-40B4-BE49-F238E27FC236}">
                <a16:creationId xmlns:a16="http://schemas.microsoft.com/office/drawing/2014/main" id="{1B242FE5-EFA8-092B-005B-BFE5F45EEF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3200" dirty="0">
                <a:solidFill>
                  <a:schemeClr val="dk1"/>
                </a:solidFill>
                <a:latin typeface="Calibri" panose="020F0502020204030204" pitchFamily="34" charset="0"/>
                <a:ea typeface="Times New Roman"/>
                <a:cs typeface="Times New Roman"/>
                <a:sym typeface="Times New Roman"/>
              </a:rPr>
              <a:t>Virtual Art Gallery</a:t>
            </a:r>
            <a:r>
              <a:rPr lang="en-GB" sz="3200" dirty="0">
                <a:solidFill>
                  <a:schemeClr val="dk1"/>
                </a:solidFill>
                <a:latin typeface="Calibri" panose="020F0502020204030204" pitchFamily="34" charset="0"/>
                <a:ea typeface="Times New Roman"/>
                <a:cs typeface="Times New Roman"/>
                <a:sym typeface="Times New Roman"/>
              </a:rPr>
              <a:t> :</a:t>
            </a:r>
            <a:endParaRPr lang="en-US" sz="3200" i="0" u="none" strike="noStrike" cap="none" dirty="0">
              <a:solidFill>
                <a:schemeClr val="dk1"/>
              </a:solidFill>
              <a:latin typeface="Calibri" panose="020F0502020204030204" pitchFamily="34" charset="0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3C220D-5512-D3DB-6044-72A42532A8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00" y="2182812"/>
            <a:ext cx="7823200" cy="440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8251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39539848-B194-A9DC-8034-30F09D912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User Interface</a:t>
            </a:r>
            <a:endParaRPr lang="ar-SA" b="1" dirty="0"/>
          </a:p>
        </p:txBody>
      </p:sp>
      <p:sp>
        <p:nvSpPr>
          <p:cNvPr id="3" name="عنصر نائب للنص 2">
            <a:extLst>
              <a:ext uri="{FF2B5EF4-FFF2-40B4-BE49-F238E27FC236}">
                <a16:creationId xmlns:a16="http://schemas.microsoft.com/office/drawing/2014/main" id="{1B242FE5-EFA8-092B-005B-BFE5F45EEF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3200" dirty="0">
                <a:solidFill>
                  <a:schemeClr val="dk1"/>
                </a:solidFill>
                <a:latin typeface="Calibri" panose="020F0502020204030204" pitchFamily="34" charset="0"/>
                <a:ea typeface="Times New Roman"/>
                <a:cs typeface="Times New Roman"/>
                <a:sym typeface="Times New Roman"/>
              </a:rPr>
              <a:t>Virtual Art Gallery</a:t>
            </a:r>
            <a:r>
              <a:rPr lang="en-GB" sz="3200" dirty="0">
                <a:solidFill>
                  <a:schemeClr val="dk1"/>
                </a:solidFill>
                <a:latin typeface="Calibri" panose="020F0502020204030204" pitchFamily="34" charset="0"/>
                <a:ea typeface="Times New Roman"/>
                <a:cs typeface="Times New Roman"/>
                <a:sym typeface="Times New Roman"/>
              </a:rPr>
              <a:t> :</a:t>
            </a:r>
            <a:endParaRPr lang="en-US" sz="3200" i="0" u="none" strike="noStrike" cap="none" dirty="0">
              <a:solidFill>
                <a:schemeClr val="dk1"/>
              </a:solidFill>
              <a:latin typeface="Calibri" panose="020F0502020204030204" pitchFamily="34" charset="0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C3B140E-243F-89AF-6CE9-0E7A36A2D1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607" y="2246103"/>
            <a:ext cx="7496355" cy="421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5288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47F37B01-8ADA-818A-9D5C-FE5A5EE9C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Testing </a:t>
            </a:r>
            <a:endParaRPr lang="ar-SA" b="1" dirty="0"/>
          </a:p>
        </p:txBody>
      </p:sp>
      <p:sp>
        <p:nvSpPr>
          <p:cNvPr id="3" name="عنصر نائب للنص 2">
            <a:extLst>
              <a:ext uri="{FF2B5EF4-FFF2-40B4-BE49-F238E27FC236}">
                <a16:creationId xmlns:a16="http://schemas.microsoft.com/office/drawing/2014/main" id="{85620FA6-716E-D178-CF17-C159824804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Register</a:t>
            </a:r>
            <a:r>
              <a:rPr lang="en-GB"/>
              <a:t> page:</a:t>
            </a:r>
            <a:endParaRPr lang="en-GB" dirty="0"/>
          </a:p>
        </p:txBody>
      </p:sp>
      <p:pic>
        <p:nvPicPr>
          <p:cNvPr id="9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D39D7573-0C35-743E-ED12-D0B20A82CC8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18510"/>
            <a:ext cx="6213231" cy="4339490"/>
          </a:xfrm>
          <a:prstGeom prst="rect">
            <a:avLst/>
          </a:prstGeom>
        </p:spPr>
      </p:pic>
      <p:pic>
        <p:nvPicPr>
          <p:cNvPr id="12" name="Picture 1">
            <a:extLst>
              <a:ext uri="{FF2B5EF4-FFF2-40B4-BE49-F238E27FC236}">
                <a16:creationId xmlns:a16="http://schemas.microsoft.com/office/drawing/2014/main" id="{B05DAD90-EEF1-F77C-223F-CD08887DDA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8148" y="2518511"/>
            <a:ext cx="5133579" cy="4339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6173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6D3B2C4F-D8B8-7391-770C-7B4317730F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Testing</a:t>
            </a:r>
            <a:endParaRPr lang="ar-SA" b="1" dirty="0"/>
          </a:p>
        </p:txBody>
      </p:sp>
      <p:sp>
        <p:nvSpPr>
          <p:cNvPr id="3" name="عنصر نائب للنص 2">
            <a:extLst>
              <a:ext uri="{FF2B5EF4-FFF2-40B4-BE49-F238E27FC236}">
                <a16:creationId xmlns:a16="http://schemas.microsoft.com/office/drawing/2014/main" id="{1EE376B2-4F60-1416-054B-2F11F8E4BD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Login page:</a:t>
            </a:r>
            <a:endParaRPr lang="ar-SA" dirty="0"/>
          </a:p>
        </p:txBody>
      </p:sp>
      <p:pic>
        <p:nvPicPr>
          <p:cNvPr id="6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B4EEB055-8071-82C7-87CE-209E2F2F477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54568"/>
            <a:ext cx="5306646" cy="4603432"/>
          </a:xfrm>
          <a:prstGeom prst="rect">
            <a:avLst/>
          </a:prstGeom>
        </p:spPr>
      </p:pic>
      <p:pic>
        <p:nvPicPr>
          <p:cNvPr id="9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7E61CFE6-099C-22C7-030D-7647713B154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8461" y="2254568"/>
            <a:ext cx="4845539" cy="4603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3265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E1CA4DA8-2400-F5DE-66CB-D96ED0D9B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Testing </a:t>
            </a:r>
            <a:endParaRPr lang="ar-SA" b="1" dirty="0"/>
          </a:p>
        </p:txBody>
      </p:sp>
      <p:sp>
        <p:nvSpPr>
          <p:cNvPr id="3" name="عنصر نائب للنص 2">
            <a:extLst>
              <a:ext uri="{FF2B5EF4-FFF2-40B4-BE49-F238E27FC236}">
                <a16:creationId xmlns:a16="http://schemas.microsoft.com/office/drawing/2014/main" id="{0434FAD5-699F-ECEA-C76E-CE3BDFE9FF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User profile:</a:t>
            </a:r>
            <a:endParaRPr lang="ar-SA" dirty="0"/>
          </a:p>
          <a:p>
            <a:endParaRPr lang="ar-SA" dirty="0"/>
          </a:p>
        </p:txBody>
      </p:sp>
      <p:pic>
        <p:nvPicPr>
          <p:cNvPr id="6" name="Picture 1">
            <a:extLst>
              <a:ext uri="{FF2B5EF4-FFF2-40B4-BE49-F238E27FC236}">
                <a16:creationId xmlns:a16="http://schemas.microsoft.com/office/drawing/2014/main" id="{72DBB70A-B5DB-BFD5-74CC-88940E501EA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240670"/>
            <a:ext cx="5040922" cy="4617330"/>
          </a:xfrm>
          <a:prstGeom prst="rect">
            <a:avLst/>
          </a:prstGeom>
        </p:spPr>
      </p:pic>
      <p:pic>
        <p:nvPicPr>
          <p:cNvPr id="9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938AC81E-6C0A-40C0-DE30-53F2CAB059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3075" y="2240670"/>
            <a:ext cx="5040923" cy="4617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2594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9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US" b="1"/>
              <a:t>Conclusion</a:t>
            </a:r>
            <a:br>
              <a:rPr lang="en-US" b="1"/>
            </a:br>
            <a:endParaRPr/>
          </a:p>
        </p:txBody>
      </p:sp>
      <p:sp>
        <p:nvSpPr>
          <p:cNvPr id="128" name="Google Shape;128;p19"/>
          <p:cNvSpPr txBox="1">
            <a:spLocks noGrp="1"/>
          </p:cNvSpPr>
          <p:nvPr>
            <p:ph type="body" idx="1"/>
          </p:nvPr>
        </p:nvSpPr>
        <p:spPr>
          <a:xfrm>
            <a:off x="238125" y="22479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dirty="0"/>
              <a:t>In conclusion we completed  most of the project and we are aiming to give the best possible  outcome  that satisfies  everyone</a:t>
            </a:r>
            <a:endParaRPr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US" b="1"/>
              <a:t>Future Work</a:t>
            </a:r>
            <a:br>
              <a:rPr lang="en-US" b="1"/>
            </a:br>
            <a:endParaRPr/>
          </a:p>
        </p:txBody>
      </p:sp>
      <p:sp>
        <p:nvSpPr>
          <p:cNvPr id="134" name="Google Shape;134;p2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dirty="0"/>
              <a:t>We should include any remaining futures and enhance the website to reach its final form at the end of this year. 	 </a:t>
            </a:r>
            <a:endParaRPr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US" b="1" dirty="0"/>
              <a:t>References</a:t>
            </a:r>
            <a:endParaRPr dirty="0"/>
          </a:p>
        </p:txBody>
      </p:sp>
      <p:sp>
        <p:nvSpPr>
          <p:cNvPr id="140" name="Google Shape;140;p2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62500" lnSpcReduction="20000"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sz="3200" dirty="0"/>
              <a:t>[1]I. U. School of Informatics and Computing, "Thesis Formatting and Style," [Online]. Available: https://soic.iupui.edu/files/Thesis_Formatting_and_Style_Document.pdf. [Accessed 15 June 2015].</a:t>
            </a:r>
          </a:p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sz="3200" dirty="0"/>
              <a:t>[2]U. o. B. C. Graduate and Postdoctoral Studies, "DISSERTATION &amp; THESIS PREPARATION," [Online]. Available: https://www.grad.ubc.ca/sites/default/files/materials/thesis_review.pdf. [Accessed 21 June 2015].</a:t>
            </a:r>
          </a:p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sz="3200" dirty="0"/>
              <a:t>[3]M. U. Department of Information System, "Final Year Project Handbook," 2012. [Online]. Available: http://www.cs.nuim.ie/sites/default/files/FYProjectHandbook- 2012-2013-final.pdf. [Accessed 5 July 2015].</a:t>
            </a:r>
          </a:p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[4] For virtual exhibition : </a:t>
            </a: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hlinkClick r:id="rId3"/>
              </a:rPr>
              <a:t>https://www.artsteps.com/</a:t>
            </a:r>
            <a:endParaRPr lang="en-US" sz="32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342900">
              <a:spcBef>
                <a:spcPts val="0"/>
              </a:spcBef>
              <a:buSzPts val="3200"/>
            </a:pPr>
            <a:r>
              <a:rPr lang="en-US" sz="3200" u="none" strike="noStrike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[5]For drawing DFD at </a:t>
            </a:r>
            <a:r>
              <a:rPr lang="en-US" sz="3200" u="none" strike="noStrike" dirty="0">
                <a:solidFill>
                  <a:srgbClr val="0000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hlinkClick r:id="rId4"/>
              </a:rPr>
              <a:t>https://www.geeksforgeeks.org/levels-in-data-flow-diagrams-dfd/</a:t>
            </a:r>
            <a:r>
              <a:rPr lang="en-US" sz="3200" u="none" strike="noStrike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&amp; </a:t>
            </a:r>
            <a:r>
              <a:rPr lang="en-US" sz="3200" u="none" strike="noStrike" dirty="0">
                <a:effectLst/>
                <a:latin typeface="Calibri" panose="020F0502020204030204" pitchFamily="34" charset="0"/>
                <a:ea typeface="Calibri" panose="020F0502020204030204" pitchFamily="34" charset="0"/>
                <a:hlinkClick r:id="rId5"/>
              </a:rPr>
              <a:t>https://www.freeprojectz.com/dfd/online-art-gallery-dataflow-diagram</a:t>
            </a:r>
            <a:endParaRPr lang="en-US" sz="3200" u="none" strike="noStrike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endParaRPr lang="en-US" sz="3200" dirty="0"/>
          </a:p>
          <a:p>
            <a:pPr marL="342900" lvl="0" indent="-1397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lang="en-US" dirty="0"/>
          </a:p>
          <a:p>
            <a:pPr marL="342900" lvl="0" indent="-139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64A0E99-EC30-B69C-20B9-484B8C639B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88" y="80495"/>
            <a:ext cx="8945223" cy="6697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1386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b="1" dirty="0"/>
              <a:t>Project Aim &amp; Objectives 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A54D325-271D-96A0-819F-9048E783645D}"/>
              </a:ext>
            </a:extLst>
          </p:cNvPr>
          <p:cNvSpPr txBox="1"/>
          <p:nvPr/>
        </p:nvSpPr>
        <p:spPr>
          <a:xfrm>
            <a:off x="733426" y="2090172"/>
            <a:ext cx="7396162" cy="329320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cs typeface="+mj-cs"/>
              </a:rPr>
              <a:t>The aim of the Virtual Art Gallery project is to create an online platform that revolutionizes the art industry by providing emerging artists with a dedicated space to showcase, promote, and sell their artwork. The objectives of the project include: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>
              <a:cs typeface="+mj-cs"/>
            </a:endParaRPr>
          </a:p>
          <a:p>
            <a:pPr marL="285750" lvl="1" indent="-285750">
              <a:buFont typeface="Wingdings" panose="05000000000000000000" pitchFamily="2" charset="2"/>
              <a:buChar char="Ø"/>
            </a:pPr>
            <a:r>
              <a:rPr lang="en-US" sz="1600">
                <a:cs typeface="+mj-cs"/>
              </a:rPr>
              <a:t>Designing an immersive online platform that offers a virtual art display for artists to showcase their artwork.</a:t>
            </a:r>
          </a:p>
          <a:p>
            <a:pPr marL="285750" lvl="1" indent="-285750">
              <a:buFont typeface="Wingdings" panose="05000000000000000000" pitchFamily="2" charset="2"/>
              <a:buChar char="Ø"/>
            </a:pPr>
            <a:r>
              <a:rPr lang="en-US" sz="1600">
                <a:cs typeface="+mj-cs"/>
              </a:rPr>
              <a:t>Implementing a secure and user-friendly e-commerce system that allows artists and art enthusiasts to buy and sell artwork.</a:t>
            </a:r>
          </a:p>
          <a:p>
            <a:pPr marL="285750" lvl="1" indent="-285750">
              <a:buFont typeface="Wingdings" panose="05000000000000000000" pitchFamily="2" charset="2"/>
              <a:buChar char="Ø"/>
            </a:pPr>
            <a:r>
              <a:rPr lang="en-US" sz="1600">
                <a:cs typeface="+mj-cs"/>
              </a:rPr>
              <a:t>Creating artist profiles that provide insights into their work, allowing users to connect with the artists.</a:t>
            </a:r>
          </a:p>
          <a:p>
            <a:pPr marL="285750" lvl="1" indent="-285750">
              <a:buFont typeface="Wingdings" panose="05000000000000000000" pitchFamily="2" charset="2"/>
              <a:buChar char="Ø"/>
            </a:pPr>
            <a:r>
              <a:rPr lang="en-US" sz="1600">
                <a:cs typeface="+mj-cs"/>
              </a:rPr>
              <a:t>Organizing curated virtual exhibitions to enhance the online art viewing experience and promote artists' work.</a:t>
            </a:r>
            <a:endParaRPr lang="ar-SA" sz="1600" dirty="0">
              <a:cs typeface="+mj-c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صورة 1">
            <a:extLst>
              <a:ext uri="{FF2B5EF4-FFF2-40B4-BE49-F238E27FC236}">
                <a16:creationId xmlns:a16="http://schemas.microsoft.com/office/drawing/2014/main" id="{FDC8511E-7610-3DEE-DA88-C946200F03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50" y="2162174"/>
            <a:ext cx="6857950" cy="4604861"/>
          </a:xfrm>
          <a:prstGeom prst="rect">
            <a:avLst/>
          </a:prstGeom>
        </p:spPr>
      </p:pic>
      <p:sp>
        <p:nvSpPr>
          <p:cNvPr id="109" name="Google Shape;109;p1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/>
              <a:t>System Analysis</a:t>
            </a:r>
            <a:endParaRPr dirty="0"/>
          </a:p>
        </p:txBody>
      </p:sp>
      <p:sp>
        <p:nvSpPr>
          <p:cNvPr id="110" name="Google Shape;110;p1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dirty="0"/>
              <a:t>Use case diagrams</a:t>
            </a:r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01BD91-A46F-BDAC-D061-8AD97946C8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Analysis</a:t>
            </a:r>
            <a:endParaRPr lang="ar-SA" dirty="0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9A51C49C-2DA2-0491-3B81-FA6E21F56D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8842" y="1186826"/>
            <a:ext cx="2015295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ar-SA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Process flow:</a:t>
            </a:r>
            <a:endParaRPr kumimoji="0" lang="en-US" altLang="ar-SA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ar-SA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049" name="Picture 1">
            <a:extLst>
              <a:ext uri="{FF2B5EF4-FFF2-40B4-BE49-F238E27FC236}">
                <a16:creationId xmlns:a16="http://schemas.microsoft.com/office/drawing/2014/main" id="{2F99AAEB-56BE-DAF4-A1F2-BC73C9D8F6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5779" y="1417638"/>
            <a:ext cx="3117851" cy="5440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1658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471BA-8867-EF1A-A4EF-7F20290E1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Analysis</a:t>
            </a:r>
            <a:endParaRPr lang="ar-SA" dirty="0"/>
          </a:p>
        </p:txBody>
      </p:sp>
      <p:pic>
        <p:nvPicPr>
          <p:cNvPr id="3073" name="Picture 5">
            <a:extLst>
              <a:ext uri="{FF2B5EF4-FFF2-40B4-BE49-F238E27FC236}">
                <a16:creationId xmlns:a16="http://schemas.microsoft.com/office/drawing/2014/main" id="{3FE8DC89-3AA0-FF65-E4F9-E2CAF353E8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387" y="1631951"/>
            <a:ext cx="7402513" cy="501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3">
            <a:extLst>
              <a:ext uri="{FF2B5EF4-FFF2-40B4-BE49-F238E27FC236}">
                <a16:creationId xmlns:a16="http://schemas.microsoft.com/office/drawing/2014/main" id="{E7F1538B-8481-C662-091E-27AFFCFA90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4200" y="1239196"/>
            <a:ext cx="290816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ar-SA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Sequence Diagram:</a:t>
            </a:r>
            <a:endParaRPr kumimoji="0" lang="en-GB" altLang="ar-SA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59174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A2DEEB-768E-32F2-A58F-41AF862DA1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Analysis</a:t>
            </a:r>
            <a:endParaRPr lang="ar-SA" dirty="0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43154A70-5A85-F38F-8CB8-3CCE03428C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4713" y="10414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SA"/>
          </a:p>
        </p:txBody>
      </p:sp>
      <p:pic>
        <p:nvPicPr>
          <p:cNvPr id="4097" name="Picture 1">
            <a:extLst>
              <a:ext uri="{FF2B5EF4-FFF2-40B4-BE49-F238E27FC236}">
                <a16:creationId xmlns:a16="http://schemas.microsoft.com/office/drawing/2014/main" id="{25B69A38-ACFA-84E8-364D-5CCAF17D0E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948" y="1052579"/>
            <a:ext cx="7924800" cy="5814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3">
            <a:extLst>
              <a:ext uri="{FF2B5EF4-FFF2-40B4-BE49-F238E27FC236}">
                <a16:creationId xmlns:a16="http://schemas.microsoft.com/office/drawing/2014/main" id="{0E1EDA9C-E1F2-B8D3-1A88-BA424F07EF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4713" y="1236992"/>
            <a:ext cx="3284874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ar-SA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Database Diagram:</a:t>
            </a:r>
            <a:endParaRPr kumimoji="0" lang="en-GB" altLang="ar-SA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5813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EF563B-6243-D98C-5140-2B96545B5C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08013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sz="40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Interface Implementation</a:t>
            </a:r>
            <a:br>
              <a:rPr lang="en-US" sz="18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ar-SA" dirty="0"/>
          </a:p>
        </p:txBody>
      </p:sp>
      <p:sp>
        <p:nvSpPr>
          <p:cNvPr id="5" name="Text Box 10">
            <a:extLst>
              <a:ext uri="{FF2B5EF4-FFF2-40B4-BE49-F238E27FC236}">
                <a16:creationId xmlns:a16="http://schemas.microsoft.com/office/drawing/2014/main" id="{24977953-15A0-6064-C93C-DB0B1D711EF7}"/>
              </a:ext>
            </a:extLst>
          </p:cNvPr>
          <p:cNvSpPr txBox="1"/>
          <p:nvPr/>
        </p:nvSpPr>
        <p:spPr>
          <a:xfrm>
            <a:off x="144144" y="4073209"/>
            <a:ext cx="4904106" cy="2622866"/>
          </a:xfrm>
          <a:prstGeom prst="rect">
            <a:avLst/>
          </a:prstGeom>
          <a:solidFill>
            <a:schemeClr val="lt1"/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1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lnSpc>
                <a:spcPts val="1425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50" dirty="0">
                <a:solidFill>
                  <a:srgbClr val="808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&lt;!</a:t>
            </a:r>
            <a:r>
              <a:rPr lang="en-US" sz="1050" dirty="0">
                <a:solidFill>
                  <a:srgbClr val="569CD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DOCTYPE</a:t>
            </a:r>
            <a:r>
              <a:rPr lang="en-US" sz="105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05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html</a:t>
            </a:r>
            <a:r>
              <a:rPr lang="en-US" sz="1050" dirty="0">
                <a:solidFill>
                  <a:srgbClr val="808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&gt;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lnSpc>
                <a:spcPts val="1425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50" dirty="0">
                <a:solidFill>
                  <a:srgbClr val="808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&lt;</a:t>
            </a:r>
            <a:r>
              <a:rPr lang="en-US" sz="1050" dirty="0">
                <a:solidFill>
                  <a:srgbClr val="569CD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html</a:t>
            </a:r>
            <a:r>
              <a:rPr lang="en-US" sz="1050" dirty="0">
                <a:solidFill>
                  <a:srgbClr val="808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&gt;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lnSpc>
                <a:spcPts val="1425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50" dirty="0">
                <a:solidFill>
                  <a:srgbClr val="808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&lt;</a:t>
            </a:r>
            <a:r>
              <a:rPr lang="en-US" sz="1050" dirty="0">
                <a:solidFill>
                  <a:srgbClr val="569CD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head</a:t>
            </a:r>
            <a:r>
              <a:rPr lang="en-US" sz="1050" dirty="0">
                <a:solidFill>
                  <a:srgbClr val="808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&gt;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lnSpc>
                <a:spcPts val="1425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5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</a:t>
            </a:r>
            <a:r>
              <a:rPr lang="en-US" sz="1050" dirty="0">
                <a:solidFill>
                  <a:srgbClr val="808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&lt;</a:t>
            </a:r>
            <a:r>
              <a:rPr lang="en-US" sz="1050" dirty="0">
                <a:solidFill>
                  <a:srgbClr val="569CD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title</a:t>
            </a:r>
            <a:r>
              <a:rPr lang="en-US" sz="1050" dirty="0">
                <a:solidFill>
                  <a:srgbClr val="808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&gt;</a:t>
            </a:r>
            <a:r>
              <a:rPr lang="en-US" sz="105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Virtual Art Gallery</a:t>
            </a:r>
            <a:r>
              <a:rPr lang="en-US" sz="1050" dirty="0">
                <a:solidFill>
                  <a:srgbClr val="808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&lt;/</a:t>
            </a:r>
            <a:r>
              <a:rPr lang="en-US" sz="1050" dirty="0">
                <a:solidFill>
                  <a:srgbClr val="569CD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title</a:t>
            </a:r>
            <a:r>
              <a:rPr lang="en-US" sz="1050" dirty="0">
                <a:solidFill>
                  <a:srgbClr val="808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&gt;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lnSpc>
                <a:spcPts val="1425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5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</a:t>
            </a:r>
            <a:r>
              <a:rPr lang="en-US" sz="1050" dirty="0">
                <a:solidFill>
                  <a:srgbClr val="6A9955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&lt;!-- Add your CSS styling and other dependencies here --&gt;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lnSpc>
                <a:spcPts val="1425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50" dirty="0">
                <a:solidFill>
                  <a:srgbClr val="808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&lt;/</a:t>
            </a:r>
            <a:r>
              <a:rPr lang="en-US" sz="1050" dirty="0">
                <a:solidFill>
                  <a:srgbClr val="569CD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head</a:t>
            </a:r>
            <a:r>
              <a:rPr lang="en-US" sz="1050" dirty="0">
                <a:solidFill>
                  <a:srgbClr val="808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&gt;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lnSpc>
                <a:spcPts val="1425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50" dirty="0">
                <a:solidFill>
                  <a:srgbClr val="808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&lt;</a:t>
            </a:r>
            <a:r>
              <a:rPr lang="en-US" sz="1050" dirty="0">
                <a:solidFill>
                  <a:srgbClr val="569CD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body</a:t>
            </a:r>
            <a:r>
              <a:rPr lang="en-US" sz="1050" dirty="0">
                <a:solidFill>
                  <a:srgbClr val="808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&gt;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lnSpc>
                <a:spcPts val="1425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5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</a:t>
            </a:r>
            <a:r>
              <a:rPr lang="en-US" sz="1050" dirty="0">
                <a:solidFill>
                  <a:srgbClr val="808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&lt;</a:t>
            </a:r>
            <a:r>
              <a:rPr lang="en-US" sz="1050" dirty="0">
                <a:solidFill>
                  <a:srgbClr val="569CD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header</a:t>
            </a:r>
            <a:r>
              <a:rPr lang="en-US" sz="1050" dirty="0">
                <a:solidFill>
                  <a:srgbClr val="808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&gt;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lnSpc>
                <a:spcPts val="1425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5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    </a:t>
            </a:r>
            <a:r>
              <a:rPr lang="en-US" sz="1050" dirty="0">
                <a:solidFill>
                  <a:srgbClr val="6A9955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&lt;!-- Include the </a:t>
            </a:r>
            <a:r>
              <a:rPr lang="en-US" sz="1050" dirty="0" err="1">
                <a:solidFill>
                  <a:srgbClr val="6A9955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header.php</a:t>
            </a:r>
            <a:r>
              <a:rPr lang="en-US" sz="1050" dirty="0">
                <a:solidFill>
                  <a:srgbClr val="6A9955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file to display the website header --&gt;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lnSpc>
                <a:spcPts val="1425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5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    </a:t>
            </a:r>
            <a:r>
              <a:rPr lang="en-US" sz="1050" dirty="0">
                <a:solidFill>
                  <a:srgbClr val="569CD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&lt;?</a:t>
            </a:r>
            <a:r>
              <a:rPr lang="en-US" sz="1050" dirty="0" err="1">
                <a:solidFill>
                  <a:srgbClr val="569CD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php</a:t>
            </a:r>
            <a:r>
              <a:rPr lang="en-US" sz="105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050" dirty="0">
                <a:solidFill>
                  <a:srgbClr val="C586C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include</a:t>
            </a:r>
            <a:r>
              <a:rPr lang="en-US" sz="105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050" dirty="0">
                <a:solidFill>
                  <a:srgbClr val="CE917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'</a:t>
            </a:r>
            <a:r>
              <a:rPr lang="en-US" sz="1050" dirty="0" err="1">
                <a:solidFill>
                  <a:srgbClr val="CE917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header.php</a:t>
            </a:r>
            <a:r>
              <a:rPr lang="en-US" sz="1050" dirty="0">
                <a:solidFill>
                  <a:srgbClr val="CE917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'</a:t>
            </a:r>
            <a:r>
              <a:rPr lang="en-US" sz="105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; </a:t>
            </a:r>
            <a:r>
              <a:rPr lang="en-US" sz="1050" dirty="0">
                <a:solidFill>
                  <a:srgbClr val="569CD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?&gt;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lnSpc>
                <a:spcPts val="1425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5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</a:t>
            </a:r>
            <a:r>
              <a:rPr lang="en-US" sz="1050" dirty="0">
                <a:solidFill>
                  <a:srgbClr val="808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&lt;/</a:t>
            </a:r>
            <a:r>
              <a:rPr lang="en-US" sz="1050" dirty="0">
                <a:solidFill>
                  <a:srgbClr val="569CD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header</a:t>
            </a:r>
            <a:r>
              <a:rPr lang="en-US" sz="1050" dirty="0">
                <a:solidFill>
                  <a:srgbClr val="808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&gt;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lnSpc>
                <a:spcPts val="1425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5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lnSpc>
                <a:spcPts val="1425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5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</a:t>
            </a:r>
            <a:r>
              <a:rPr lang="en-US" sz="1050" dirty="0">
                <a:solidFill>
                  <a:srgbClr val="808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&lt;</a:t>
            </a:r>
            <a:r>
              <a:rPr lang="en-US" sz="1050" dirty="0">
                <a:solidFill>
                  <a:srgbClr val="569CD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main</a:t>
            </a:r>
            <a:r>
              <a:rPr lang="en-US" sz="1050" dirty="0">
                <a:solidFill>
                  <a:srgbClr val="808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&gt;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lnSpc>
                <a:spcPts val="1425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5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                </a:t>
            </a:r>
            <a:r>
              <a:rPr lang="en-GB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7D9A32D-248C-53DF-271D-93FDB3FA34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1782" y="1285875"/>
            <a:ext cx="3772218" cy="2720340"/>
          </a:xfrm>
          <a:prstGeom prst="rect">
            <a:avLst/>
          </a:prstGeom>
        </p:spPr>
      </p:pic>
      <p:sp>
        <p:nvSpPr>
          <p:cNvPr id="8" name="Text Box 13">
            <a:extLst>
              <a:ext uri="{FF2B5EF4-FFF2-40B4-BE49-F238E27FC236}">
                <a16:creationId xmlns:a16="http://schemas.microsoft.com/office/drawing/2014/main" id="{8115383F-D427-AA91-5314-9148B6941E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10175" y="4031614"/>
            <a:ext cx="3281363" cy="2205038"/>
          </a:xfrm>
          <a:prstGeom prst="rect">
            <a:avLst/>
          </a:prstGeom>
          <a:solidFill>
            <a:srgbClr val="FFFFFF"/>
          </a:solidFill>
          <a:ln w="6350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ar-SA" sz="1000" b="0" i="0" u="none" strike="noStrike" cap="none" normalizeH="0" baseline="0" dirty="0">
                <a:ln>
                  <a:noFill/>
                </a:ln>
                <a:solidFill>
                  <a:srgbClr val="569CD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&lt;?</a:t>
            </a:r>
            <a:r>
              <a:rPr kumimoji="0" lang="en-US" altLang="ar-SA" sz="1000" b="0" i="0" u="none" strike="noStrike" cap="none" normalizeH="0" baseline="0" dirty="0" err="1">
                <a:ln>
                  <a:noFill/>
                </a:ln>
                <a:solidFill>
                  <a:srgbClr val="569CD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php</a:t>
            </a:r>
            <a:endParaRPr kumimoji="0" lang="en-US" altLang="ar-SA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ea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ar-SA" sz="1000" b="0" i="0" u="none" strike="noStrike" cap="none" normalizeH="0" baseline="0" dirty="0">
                <a:ln>
                  <a:noFill/>
                </a:ln>
                <a:solidFill>
                  <a:srgbClr val="C586C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if</a:t>
            </a:r>
            <a:r>
              <a:rPr kumimoji="0" lang="en-US" altLang="ar-SA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(</a:t>
            </a:r>
            <a:r>
              <a:rPr kumimoji="0" lang="en-US" altLang="ar-SA" sz="1000" b="0" i="0" u="none" strike="noStrike" cap="none" normalizeH="0" baseline="0" dirty="0">
                <a:ln>
                  <a:noFill/>
                </a:ln>
                <a:solidFill>
                  <a:srgbClr val="9CDCFE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$_SERVER</a:t>
            </a:r>
            <a:r>
              <a:rPr kumimoji="0" lang="en-US" altLang="ar-SA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[</a:t>
            </a:r>
            <a:r>
              <a:rPr kumimoji="0" lang="en-US" altLang="ar-SA" sz="1000" b="0" i="0" u="none" strike="noStrike" cap="none" normalizeH="0" baseline="0" dirty="0">
                <a:ln>
                  <a:noFill/>
                </a:ln>
                <a:solidFill>
                  <a:srgbClr val="CE917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"REQUEST_METHOD"</a:t>
            </a:r>
            <a:r>
              <a:rPr kumimoji="0" lang="en-US" altLang="ar-SA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] == </a:t>
            </a:r>
            <a:r>
              <a:rPr kumimoji="0" lang="en-US" altLang="ar-SA" sz="1000" b="0" i="0" u="none" strike="noStrike" cap="none" normalizeH="0" baseline="0" dirty="0">
                <a:ln>
                  <a:noFill/>
                </a:ln>
                <a:solidFill>
                  <a:srgbClr val="CE917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"POST"</a:t>
            </a:r>
            <a:r>
              <a:rPr kumimoji="0" lang="en-US" altLang="ar-SA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) {</a:t>
            </a:r>
            <a:endParaRPr kumimoji="0" lang="en-US" altLang="ar-SA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ea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ar-SA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</a:t>
            </a:r>
            <a:r>
              <a:rPr kumimoji="0" lang="en-US" altLang="ar-SA" sz="1000" b="0" i="0" u="none" strike="noStrike" cap="none" normalizeH="0" baseline="0" dirty="0">
                <a:ln>
                  <a:noFill/>
                </a:ln>
                <a:solidFill>
                  <a:srgbClr val="9CDCFE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$username</a:t>
            </a:r>
            <a:r>
              <a:rPr kumimoji="0" lang="en-US" altLang="ar-SA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= </a:t>
            </a:r>
            <a:r>
              <a:rPr kumimoji="0" lang="en-US" altLang="ar-SA" sz="1000" b="0" i="0" u="none" strike="noStrike" cap="none" normalizeH="0" baseline="0" dirty="0">
                <a:ln>
                  <a:noFill/>
                </a:ln>
                <a:solidFill>
                  <a:srgbClr val="9CDCFE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$_POST</a:t>
            </a:r>
            <a:r>
              <a:rPr kumimoji="0" lang="en-US" altLang="ar-SA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[</a:t>
            </a:r>
            <a:r>
              <a:rPr kumimoji="0" lang="en-US" altLang="ar-SA" sz="1000" b="0" i="0" u="none" strike="noStrike" cap="none" normalizeH="0" baseline="0" dirty="0">
                <a:ln>
                  <a:noFill/>
                </a:ln>
                <a:solidFill>
                  <a:srgbClr val="CE917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"username"</a:t>
            </a:r>
            <a:r>
              <a:rPr kumimoji="0" lang="en-US" altLang="ar-SA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];</a:t>
            </a:r>
            <a:endParaRPr kumimoji="0" lang="en-US" altLang="ar-SA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ea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ar-SA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</a:t>
            </a:r>
            <a:r>
              <a:rPr kumimoji="0" lang="en-US" altLang="ar-SA" sz="1000" b="0" i="0" u="none" strike="noStrike" cap="none" normalizeH="0" baseline="0" dirty="0">
                <a:ln>
                  <a:noFill/>
                </a:ln>
                <a:solidFill>
                  <a:srgbClr val="9CDCFE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$</a:t>
            </a:r>
            <a:r>
              <a:rPr kumimoji="0" lang="en-US" altLang="ar-SA" sz="1000" b="0" i="0" u="none" strike="noStrike" cap="none" normalizeH="0" baseline="0" dirty="0" err="1">
                <a:ln>
                  <a:noFill/>
                </a:ln>
                <a:solidFill>
                  <a:srgbClr val="9CDCFE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pwd</a:t>
            </a:r>
            <a:r>
              <a:rPr kumimoji="0" lang="en-US" altLang="ar-SA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= </a:t>
            </a:r>
            <a:r>
              <a:rPr kumimoji="0" lang="en-US" altLang="ar-SA" sz="1000" b="0" i="0" u="none" strike="noStrike" cap="none" normalizeH="0" baseline="0" dirty="0">
                <a:ln>
                  <a:noFill/>
                </a:ln>
                <a:solidFill>
                  <a:srgbClr val="9CDCFE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$_POST</a:t>
            </a:r>
            <a:r>
              <a:rPr kumimoji="0" lang="en-US" altLang="ar-SA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[</a:t>
            </a:r>
            <a:r>
              <a:rPr kumimoji="0" lang="en-US" altLang="ar-SA" sz="1000" b="0" i="0" u="none" strike="noStrike" cap="none" normalizeH="0" baseline="0" dirty="0">
                <a:ln>
                  <a:noFill/>
                </a:ln>
                <a:solidFill>
                  <a:srgbClr val="CE917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"</a:t>
            </a:r>
            <a:r>
              <a:rPr kumimoji="0" lang="en-US" altLang="ar-SA" sz="1000" b="0" i="0" u="none" strike="noStrike" cap="none" normalizeH="0" baseline="0" dirty="0" err="1">
                <a:ln>
                  <a:noFill/>
                </a:ln>
                <a:solidFill>
                  <a:srgbClr val="CE917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pwd</a:t>
            </a:r>
            <a:r>
              <a:rPr kumimoji="0" lang="en-US" altLang="ar-SA" sz="1000" b="0" i="0" u="none" strike="noStrike" cap="none" normalizeH="0" baseline="0" dirty="0">
                <a:ln>
                  <a:noFill/>
                </a:ln>
                <a:solidFill>
                  <a:srgbClr val="CE917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"</a:t>
            </a:r>
            <a:r>
              <a:rPr kumimoji="0" lang="en-US" altLang="ar-SA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];</a:t>
            </a:r>
            <a:endParaRPr kumimoji="0" lang="en-US" altLang="ar-SA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ea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ar-SA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</a:t>
            </a:r>
            <a:r>
              <a:rPr kumimoji="0" lang="en-US" altLang="ar-SA" sz="1000" b="0" i="0" u="none" strike="noStrike" cap="none" normalizeH="0" baseline="0" dirty="0">
                <a:ln>
                  <a:noFill/>
                </a:ln>
                <a:solidFill>
                  <a:srgbClr val="9CDCFE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$</a:t>
            </a:r>
            <a:r>
              <a:rPr kumimoji="0" lang="en-US" altLang="ar-SA" sz="1000" b="0" i="0" u="none" strike="noStrike" cap="none" normalizeH="0" baseline="0" dirty="0" err="1">
                <a:ln>
                  <a:noFill/>
                </a:ln>
                <a:solidFill>
                  <a:srgbClr val="9CDCFE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nam</a:t>
            </a:r>
            <a:r>
              <a:rPr kumimoji="0" lang="en-US" altLang="ar-SA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= </a:t>
            </a:r>
            <a:r>
              <a:rPr kumimoji="0" lang="en-US" altLang="ar-SA" sz="1000" b="0" i="0" u="none" strike="noStrike" cap="none" normalizeH="0" baseline="0" dirty="0">
                <a:ln>
                  <a:noFill/>
                </a:ln>
                <a:solidFill>
                  <a:srgbClr val="9CDCFE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$_POST</a:t>
            </a:r>
            <a:r>
              <a:rPr kumimoji="0" lang="en-US" altLang="ar-SA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[</a:t>
            </a:r>
            <a:r>
              <a:rPr kumimoji="0" lang="en-US" altLang="ar-SA" sz="1000" b="0" i="0" u="none" strike="noStrike" cap="none" normalizeH="0" baseline="0" dirty="0">
                <a:ln>
                  <a:noFill/>
                </a:ln>
                <a:solidFill>
                  <a:srgbClr val="CE917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"</a:t>
            </a:r>
            <a:r>
              <a:rPr kumimoji="0" lang="en-US" altLang="ar-SA" sz="1000" b="0" i="0" u="none" strike="noStrike" cap="none" normalizeH="0" baseline="0" dirty="0" err="1">
                <a:ln>
                  <a:noFill/>
                </a:ln>
                <a:solidFill>
                  <a:srgbClr val="CE917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nam</a:t>
            </a:r>
            <a:r>
              <a:rPr kumimoji="0" lang="en-US" altLang="ar-SA" sz="1000" b="0" i="0" u="none" strike="noStrike" cap="none" normalizeH="0" baseline="0" dirty="0">
                <a:ln>
                  <a:noFill/>
                </a:ln>
                <a:solidFill>
                  <a:srgbClr val="CE917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"</a:t>
            </a:r>
            <a:r>
              <a:rPr kumimoji="0" lang="en-US" altLang="ar-SA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];</a:t>
            </a:r>
            <a:endParaRPr kumimoji="0" lang="en-US" altLang="ar-SA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ea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ar-SA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</a:t>
            </a:r>
            <a:r>
              <a:rPr kumimoji="0" lang="en-US" altLang="ar-SA" sz="1000" b="0" i="0" u="none" strike="noStrike" cap="none" normalizeH="0" baseline="0" dirty="0">
                <a:ln>
                  <a:noFill/>
                </a:ln>
                <a:solidFill>
                  <a:srgbClr val="9CDCFE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$email</a:t>
            </a:r>
            <a:r>
              <a:rPr kumimoji="0" lang="en-US" altLang="ar-SA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= </a:t>
            </a:r>
            <a:r>
              <a:rPr kumimoji="0" lang="en-US" altLang="ar-SA" sz="1000" b="0" i="0" u="none" strike="noStrike" cap="none" normalizeH="0" baseline="0" dirty="0">
                <a:ln>
                  <a:noFill/>
                </a:ln>
                <a:solidFill>
                  <a:srgbClr val="9CDCFE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$_POST</a:t>
            </a:r>
            <a:r>
              <a:rPr kumimoji="0" lang="en-US" altLang="ar-SA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[</a:t>
            </a:r>
            <a:r>
              <a:rPr kumimoji="0" lang="en-US" altLang="ar-SA" sz="1000" b="0" i="0" u="none" strike="noStrike" cap="none" normalizeH="0" baseline="0" dirty="0">
                <a:ln>
                  <a:noFill/>
                </a:ln>
                <a:solidFill>
                  <a:srgbClr val="CE917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"email"</a:t>
            </a:r>
            <a:r>
              <a:rPr kumimoji="0" lang="en-US" altLang="ar-SA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];</a:t>
            </a:r>
            <a:endParaRPr kumimoji="0" lang="en-US" altLang="ar-SA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ea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ar-SA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</a:t>
            </a:r>
            <a:r>
              <a:rPr kumimoji="0" lang="en-US" altLang="ar-SA" sz="1000" b="0" i="0" u="none" strike="noStrike" cap="none" normalizeH="0" baseline="0" dirty="0">
                <a:ln>
                  <a:noFill/>
                </a:ln>
                <a:solidFill>
                  <a:srgbClr val="9CDCFE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$</a:t>
            </a:r>
            <a:r>
              <a:rPr kumimoji="0" lang="en-US" altLang="ar-SA" sz="1000" b="0" i="0" u="none" strike="noStrike" cap="none" normalizeH="0" baseline="0" dirty="0" err="1">
                <a:ln>
                  <a:noFill/>
                </a:ln>
                <a:solidFill>
                  <a:srgbClr val="9CDCFE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addres</a:t>
            </a:r>
            <a:r>
              <a:rPr kumimoji="0" lang="en-US" altLang="ar-SA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= </a:t>
            </a:r>
            <a:r>
              <a:rPr kumimoji="0" lang="en-US" altLang="ar-SA" sz="1000" b="0" i="0" u="none" strike="noStrike" cap="none" normalizeH="0" baseline="0" dirty="0">
                <a:ln>
                  <a:noFill/>
                </a:ln>
                <a:solidFill>
                  <a:srgbClr val="9CDCFE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$_POST</a:t>
            </a:r>
            <a:r>
              <a:rPr kumimoji="0" lang="en-US" altLang="ar-SA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[</a:t>
            </a:r>
            <a:r>
              <a:rPr kumimoji="0" lang="en-US" altLang="ar-SA" sz="1000" b="0" i="0" u="none" strike="noStrike" cap="none" normalizeH="0" baseline="0" dirty="0">
                <a:ln>
                  <a:noFill/>
                </a:ln>
                <a:solidFill>
                  <a:srgbClr val="CE917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"</a:t>
            </a:r>
            <a:r>
              <a:rPr kumimoji="0" lang="en-US" altLang="ar-SA" sz="1000" b="0" i="0" u="none" strike="noStrike" cap="none" normalizeH="0" baseline="0" dirty="0" err="1">
                <a:ln>
                  <a:noFill/>
                </a:ln>
                <a:solidFill>
                  <a:srgbClr val="CE917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addres</a:t>
            </a:r>
            <a:r>
              <a:rPr kumimoji="0" lang="en-US" altLang="ar-SA" sz="1000" b="0" i="0" u="none" strike="noStrike" cap="none" normalizeH="0" baseline="0" dirty="0">
                <a:ln>
                  <a:noFill/>
                </a:ln>
                <a:solidFill>
                  <a:srgbClr val="CE917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"</a:t>
            </a:r>
            <a:r>
              <a:rPr kumimoji="0" lang="en-US" altLang="ar-SA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];</a:t>
            </a:r>
            <a:endParaRPr kumimoji="0" lang="en-US" altLang="ar-SA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ea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ar-SA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</a:t>
            </a:r>
            <a:r>
              <a:rPr kumimoji="0" lang="en-US" altLang="ar-SA" sz="1000" b="0" i="0" u="none" strike="noStrike" cap="none" normalizeH="0" baseline="0" dirty="0">
                <a:ln>
                  <a:noFill/>
                </a:ln>
                <a:solidFill>
                  <a:srgbClr val="9CDCFE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$</a:t>
            </a:r>
            <a:r>
              <a:rPr kumimoji="0" lang="en-US" altLang="ar-SA" sz="1000" b="0" i="0" u="none" strike="noStrike" cap="none" normalizeH="0" baseline="0" dirty="0" err="1">
                <a:ln>
                  <a:noFill/>
                </a:ln>
                <a:solidFill>
                  <a:srgbClr val="9CDCFE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typ</a:t>
            </a:r>
            <a:r>
              <a:rPr kumimoji="0" lang="en-US" altLang="ar-SA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= </a:t>
            </a:r>
            <a:r>
              <a:rPr kumimoji="0" lang="en-US" altLang="ar-SA" sz="1000" b="0" i="0" u="none" strike="noStrike" cap="none" normalizeH="0" baseline="0" dirty="0">
                <a:ln>
                  <a:noFill/>
                </a:ln>
                <a:solidFill>
                  <a:srgbClr val="9CDCFE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$_POST</a:t>
            </a:r>
            <a:r>
              <a:rPr kumimoji="0" lang="en-US" altLang="ar-SA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[</a:t>
            </a:r>
            <a:r>
              <a:rPr kumimoji="0" lang="en-US" altLang="ar-SA" sz="1000" b="0" i="0" u="none" strike="noStrike" cap="none" normalizeH="0" baseline="0" dirty="0">
                <a:ln>
                  <a:noFill/>
                </a:ln>
                <a:solidFill>
                  <a:srgbClr val="CE917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"</a:t>
            </a:r>
            <a:r>
              <a:rPr kumimoji="0" lang="en-US" altLang="ar-SA" sz="1000" b="0" i="0" u="none" strike="noStrike" cap="none" normalizeH="0" baseline="0" dirty="0" err="1">
                <a:ln>
                  <a:noFill/>
                </a:ln>
                <a:solidFill>
                  <a:srgbClr val="CE917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typ</a:t>
            </a:r>
            <a:r>
              <a:rPr kumimoji="0" lang="en-US" altLang="ar-SA" sz="1000" b="0" i="0" u="none" strike="noStrike" cap="none" normalizeH="0" baseline="0" dirty="0">
                <a:ln>
                  <a:noFill/>
                </a:ln>
                <a:solidFill>
                  <a:srgbClr val="CE917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"</a:t>
            </a:r>
            <a:r>
              <a:rPr kumimoji="0" lang="en-US" altLang="ar-SA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];</a:t>
            </a:r>
            <a:endParaRPr kumimoji="0" lang="en-US" altLang="ar-SA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ea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ar-SA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</a:t>
            </a:r>
            <a:r>
              <a:rPr kumimoji="0" lang="en-US" altLang="ar-SA" sz="1000" b="0" i="0" u="none" strike="noStrike" cap="none" normalizeH="0" baseline="0" dirty="0">
                <a:ln>
                  <a:noFill/>
                </a:ln>
                <a:solidFill>
                  <a:srgbClr val="9CDCFE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$bio</a:t>
            </a:r>
            <a:r>
              <a:rPr kumimoji="0" lang="en-US" altLang="ar-SA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= </a:t>
            </a:r>
            <a:r>
              <a:rPr kumimoji="0" lang="en-US" altLang="ar-SA" sz="1000" b="0" i="0" u="none" strike="noStrike" cap="none" normalizeH="0" baseline="0" dirty="0">
                <a:ln>
                  <a:noFill/>
                </a:ln>
                <a:solidFill>
                  <a:srgbClr val="9CDCFE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$_POST</a:t>
            </a:r>
            <a:r>
              <a:rPr kumimoji="0" lang="en-US" altLang="ar-SA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[</a:t>
            </a:r>
            <a:r>
              <a:rPr kumimoji="0" lang="en-US" altLang="ar-SA" sz="1000" b="0" i="0" u="none" strike="noStrike" cap="none" normalizeH="0" baseline="0" dirty="0">
                <a:ln>
                  <a:noFill/>
                </a:ln>
                <a:solidFill>
                  <a:srgbClr val="CE917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"bio"</a:t>
            </a:r>
            <a:r>
              <a:rPr kumimoji="0" lang="en-US" altLang="ar-SA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];</a:t>
            </a:r>
            <a:endParaRPr kumimoji="0" lang="en-US" altLang="ar-SA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ea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ar-SA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</a:t>
            </a:r>
            <a:r>
              <a:rPr kumimoji="0" lang="en-US" altLang="ar-SA" sz="1000" b="0" i="0" u="none" strike="noStrike" cap="none" normalizeH="0" baseline="0" dirty="0">
                <a:ln>
                  <a:noFill/>
                </a:ln>
                <a:solidFill>
                  <a:srgbClr val="C586C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try</a:t>
            </a:r>
            <a:r>
              <a:rPr kumimoji="0" lang="en-US" altLang="ar-SA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{</a:t>
            </a:r>
            <a:endParaRPr kumimoji="0" lang="en-US" altLang="ar-SA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ea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ar-SA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    </a:t>
            </a:r>
            <a:r>
              <a:rPr kumimoji="0" lang="en-US" altLang="ar-SA" sz="1000" b="0" i="0" u="none" strike="noStrike" cap="none" normalizeH="0" baseline="0" dirty="0" err="1">
                <a:ln>
                  <a:noFill/>
                </a:ln>
                <a:solidFill>
                  <a:srgbClr val="C586C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require_once</a:t>
            </a:r>
            <a:r>
              <a:rPr kumimoji="0" lang="en-US" altLang="ar-SA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kumimoji="0" lang="en-US" altLang="ar-SA" sz="1000" b="0" i="0" u="none" strike="noStrike" cap="none" normalizeH="0" baseline="0" dirty="0">
                <a:ln>
                  <a:noFill/>
                </a:ln>
                <a:solidFill>
                  <a:srgbClr val="CE917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"</a:t>
            </a:r>
            <a:r>
              <a:rPr kumimoji="0" lang="en-US" altLang="ar-SA" sz="1000" b="0" i="0" u="none" strike="noStrike" cap="none" normalizeH="0" baseline="0" dirty="0" err="1">
                <a:ln>
                  <a:noFill/>
                </a:ln>
                <a:solidFill>
                  <a:srgbClr val="CE917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dbh.inc.php</a:t>
            </a:r>
            <a:r>
              <a:rPr kumimoji="0" lang="en-US" altLang="ar-SA" sz="1000" b="0" i="0" u="none" strike="noStrike" cap="none" normalizeH="0" baseline="0" dirty="0">
                <a:ln>
                  <a:noFill/>
                </a:ln>
                <a:solidFill>
                  <a:srgbClr val="CE917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"</a:t>
            </a:r>
            <a:r>
              <a:rPr kumimoji="0" lang="en-US" altLang="ar-SA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;</a:t>
            </a:r>
            <a:endParaRPr kumimoji="0" lang="en-US" altLang="ar-SA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ea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ar-SA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    </a:t>
            </a:r>
            <a:r>
              <a:rPr kumimoji="0" lang="en-US" altLang="ar-SA" sz="1000" b="0" i="0" u="none" strike="noStrike" cap="none" normalizeH="0" baseline="0" dirty="0">
                <a:ln>
                  <a:noFill/>
                </a:ln>
                <a:solidFill>
                  <a:srgbClr val="9CDCFE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$query</a:t>
            </a:r>
            <a:r>
              <a:rPr kumimoji="0" lang="en-US" altLang="ar-SA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= </a:t>
            </a:r>
            <a:r>
              <a:rPr kumimoji="0" lang="en-US" altLang="ar-SA" sz="1000" b="0" i="0" u="none" strike="noStrike" cap="none" normalizeH="0" baseline="0" dirty="0">
                <a:ln>
                  <a:noFill/>
                </a:ln>
                <a:solidFill>
                  <a:srgbClr val="CE917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"</a:t>
            </a:r>
            <a:r>
              <a:rPr kumimoji="0" lang="en-US" altLang="ar-SA" sz="1000" b="0" i="0" u="none" strike="noStrike" cap="none" normalizeH="0" baseline="0" dirty="0">
                <a:ln>
                  <a:noFill/>
                </a:ln>
                <a:solidFill>
                  <a:srgbClr val="569CD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INSERT INTO</a:t>
            </a:r>
            <a:r>
              <a:rPr kumimoji="0" lang="en-US" altLang="ar-SA" sz="1000" b="0" i="0" u="none" strike="noStrike" cap="none" normalizeH="0" baseline="0" dirty="0">
                <a:ln>
                  <a:noFill/>
                </a:ln>
                <a:solidFill>
                  <a:srgbClr val="CE917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users (username, </a:t>
            </a:r>
            <a:r>
              <a:rPr kumimoji="0" lang="en-US" altLang="ar-SA" sz="1000" b="0" i="0" u="none" strike="noStrike" cap="none" normalizeH="0" baseline="0" dirty="0" err="1">
                <a:ln>
                  <a:noFill/>
                </a:ln>
                <a:solidFill>
                  <a:srgbClr val="CE917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pwd</a:t>
            </a:r>
            <a:r>
              <a:rPr kumimoji="0" lang="en-US" altLang="ar-SA" sz="1000" b="0" i="0" u="none" strike="noStrike" cap="none" normalizeH="0" baseline="0" dirty="0">
                <a:ln>
                  <a:noFill/>
                </a:ln>
                <a:solidFill>
                  <a:srgbClr val="CE917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, </a:t>
            </a:r>
            <a:r>
              <a:rPr kumimoji="0" lang="en-US" altLang="ar-SA" sz="1000" b="0" i="0" u="none" strike="noStrike" cap="none" normalizeH="0" baseline="0" dirty="0" err="1">
                <a:ln>
                  <a:noFill/>
                </a:ln>
                <a:solidFill>
                  <a:srgbClr val="CE917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nam</a:t>
            </a:r>
            <a:r>
              <a:rPr kumimoji="0" lang="en-US" altLang="ar-SA" sz="1000" b="0" i="0" u="none" strike="noStrike" cap="none" normalizeH="0" baseline="0" dirty="0">
                <a:ln>
                  <a:noFill/>
                </a:ln>
                <a:solidFill>
                  <a:srgbClr val="CE917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, email, </a:t>
            </a:r>
            <a:r>
              <a:rPr kumimoji="0" lang="en-US" altLang="ar-SA" sz="1000" b="0" i="0" u="none" strike="noStrike" cap="none" normalizeH="0" baseline="0" dirty="0" err="1">
                <a:ln>
                  <a:noFill/>
                </a:ln>
                <a:solidFill>
                  <a:srgbClr val="CE917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addres</a:t>
            </a:r>
            <a:r>
              <a:rPr kumimoji="0" lang="en-US" altLang="ar-SA" sz="1000" b="0" i="0" u="none" strike="noStrike" cap="none" normalizeH="0" baseline="0" dirty="0">
                <a:ln>
                  <a:noFill/>
                </a:ln>
                <a:solidFill>
                  <a:srgbClr val="CE917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, </a:t>
            </a:r>
            <a:r>
              <a:rPr kumimoji="0" lang="en-US" altLang="ar-SA" sz="1000" b="0" i="0" u="none" strike="noStrike" cap="none" normalizeH="0" baseline="0" dirty="0" err="1">
                <a:ln>
                  <a:noFill/>
                </a:ln>
                <a:solidFill>
                  <a:srgbClr val="CE917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typ</a:t>
            </a:r>
            <a:r>
              <a:rPr kumimoji="0" lang="en-US" altLang="ar-SA" sz="1000" b="0" i="0" u="none" strike="noStrike" cap="none" normalizeH="0" baseline="0" dirty="0">
                <a:ln>
                  <a:noFill/>
                </a:ln>
                <a:solidFill>
                  <a:srgbClr val="CE917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, bio) </a:t>
            </a:r>
            <a:r>
              <a:rPr kumimoji="0" lang="en-US" altLang="ar-SA" sz="1000" b="0" i="0" u="none" strike="noStrike" cap="none" normalizeH="0" baseline="0" dirty="0">
                <a:ln>
                  <a:noFill/>
                </a:ln>
                <a:solidFill>
                  <a:srgbClr val="569CD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VALUES</a:t>
            </a:r>
            <a:r>
              <a:rPr kumimoji="0" lang="en-US" altLang="ar-SA" sz="1000" b="0" i="0" u="none" strike="noStrike" cap="none" normalizeH="0" baseline="0" dirty="0">
                <a:ln>
                  <a:noFill/>
                </a:ln>
                <a:solidFill>
                  <a:srgbClr val="CE917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(:username, :</a:t>
            </a:r>
            <a:r>
              <a:rPr kumimoji="0" lang="en-US" altLang="ar-SA" sz="1000" b="0" i="0" u="none" strike="noStrike" cap="none" normalizeH="0" baseline="0" dirty="0" err="1">
                <a:ln>
                  <a:noFill/>
                </a:ln>
                <a:solidFill>
                  <a:srgbClr val="CE917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pwd</a:t>
            </a:r>
            <a:r>
              <a:rPr kumimoji="0" lang="en-US" altLang="ar-SA" sz="1000" b="0" i="0" u="none" strike="noStrike" cap="none" normalizeH="0" baseline="0" dirty="0">
                <a:ln>
                  <a:noFill/>
                </a:ln>
                <a:solidFill>
                  <a:srgbClr val="CE917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, :</a:t>
            </a:r>
            <a:r>
              <a:rPr kumimoji="0" lang="en-US" altLang="ar-SA" sz="1000" b="0" i="0" u="none" strike="noStrike" cap="none" normalizeH="0" baseline="0" dirty="0" err="1">
                <a:ln>
                  <a:noFill/>
                </a:ln>
                <a:solidFill>
                  <a:srgbClr val="CE917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nam</a:t>
            </a:r>
            <a:r>
              <a:rPr kumimoji="0" lang="en-US" altLang="ar-SA" sz="1000" b="0" i="0" u="none" strike="noStrike" cap="none" normalizeH="0" baseline="0" dirty="0">
                <a:ln>
                  <a:noFill/>
                </a:ln>
                <a:solidFill>
                  <a:srgbClr val="CE917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, :email, </a:t>
            </a:r>
            <a:endParaRPr kumimoji="0" lang="en-US" altLang="ar-SA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196EC5C-CF08-0FE3-0EB0-C3D223DC48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144" y="1247655"/>
            <a:ext cx="5227638" cy="2758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031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7"/>
          <p:cNvSpPr txBox="1">
            <a:spLocks noGrp="1"/>
          </p:cNvSpPr>
          <p:nvPr>
            <p:ph type="title"/>
          </p:nvPr>
        </p:nvSpPr>
        <p:spPr>
          <a:xfrm>
            <a:off x="457200" y="762000"/>
            <a:ext cx="8229600" cy="655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US" dirty="0"/>
              <a:t>Software and hardware Requirement</a:t>
            </a:r>
            <a:endParaRPr dirty="0"/>
          </a:p>
        </p:txBody>
      </p:sp>
      <p:sp>
        <p:nvSpPr>
          <p:cNvPr id="116" name="Google Shape;116;p17"/>
          <p:cNvSpPr txBox="1">
            <a:spLocks noGrp="1"/>
          </p:cNvSpPr>
          <p:nvPr>
            <p:ph type="body" idx="1"/>
          </p:nvPr>
        </p:nvSpPr>
        <p:spPr>
          <a:xfrm>
            <a:off x="457200" y="1911350"/>
            <a:ext cx="8229600" cy="4845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indent="-457200">
              <a:spcBef>
                <a:spcPts val="0"/>
              </a:spcBef>
              <a:buSzPts val="3200"/>
            </a:pPr>
            <a:r>
              <a:rPr lang="en-US" dirty="0"/>
              <a:t>Hardware:</a:t>
            </a:r>
          </a:p>
          <a:p>
            <a:pPr marL="514350" lvl="0" indent="-514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+mj-lt"/>
              <a:buAutoNum type="arabicPeriod"/>
            </a:pPr>
            <a:r>
              <a:rPr lang="en-US" dirty="0"/>
              <a:t>Enough disk space and RAM for web browser</a:t>
            </a:r>
          </a:p>
          <a:p>
            <a:pPr marL="514350" lvl="0" indent="-514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+mj-lt"/>
              <a:buAutoNum type="arabicPeriod"/>
            </a:pPr>
            <a:r>
              <a:rPr lang="en-US" dirty="0"/>
              <a:t>Router and internet connection</a:t>
            </a:r>
          </a:p>
          <a:p>
            <a:pPr marL="514350" lvl="0" indent="-514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+mj-lt"/>
              <a:buAutoNum type="arabicPeriod"/>
            </a:pPr>
            <a:r>
              <a:rPr lang="en-US" dirty="0"/>
              <a:t>pc with good processor like intel I5 and may be 8GB RAM</a:t>
            </a:r>
          </a:p>
          <a:p>
            <a:pPr indent="-457200">
              <a:spcBef>
                <a:spcPts val="0"/>
              </a:spcBef>
              <a:buSzPts val="3200"/>
            </a:pPr>
            <a:r>
              <a:rPr lang="en-US" dirty="0"/>
              <a:t>Software:</a:t>
            </a:r>
          </a:p>
          <a:p>
            <a:pPr marL="514350" indent="-514350">
              <a:spcBef>
                <a:spcPts val="0"/>
              </a:spcBef>
              <a:buSzPts val="3200"/>
              <a:buFont typeface="+mj-lt"/>
              <a:buAutoNum type="arabicPeriod"/>
            </a:pPr>
            <a:r>
              <a:rPr lang="en-US" dirty="0"/>
              <a:t> PHP system, html, CSS, JavaScript, </a:t>
            </a:r>
            <a:r>
              <a:rPr lang="en-US" dirty="0" err="1"/>
              <a:t>Mysql</a:t>
            </a:r>
            <a:r>
              <a:rPr lang="en-US" dirty="0"/>
              <a:t> and visual studio, three.js Modules.</a:t>
            </a:r>
          </a:p>
          <a:p>
            <a:pPr marL="514350" indent="-514350">
              <a:spcBef>
                <a:spcPts val="0"/>
              </a:spcBef>
              <a:buSzPts val="3200"/>
              <a:buFont typeface="+mj-lt"/>
              <a:buAutoNum type="arabicPeriod"/>
            </a:pPr>
            <a:r>
              <a:rPr lang="en-US" dirty="0"/>
              <a:t>For the server XAMP.</a:t>
            </a:r>
          </a:p>
          <a:p>
            <a:pPr marL="0" indent="0">
              <a:spcBef>
                <a:spcPts val="0"/>
              </a:spcBef>
              <a:buSzPts val="3200"/>
              <a:buNone/>
            </a:pPr>
            <a:r>
              <a:rPr lang="en-US" dirty="0"/>
              <a:t>  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lang="en-US" dirty="0"/>
          </a:p>
          <a:p>
            <a:pPr marL="514350" lvl="0" indent="-514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+mj-lt"/>
              <a:buAutoNum type="arabicPeriod"/>
            </a:pPr>
            <a:endParaRPr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2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507FC74E-18E4-480B-87CF-BC5839239C0E}">
  <we:reference id="wa200005566" version="3.0.0.2" store="en-US" storeType="OMEX"/>
  <we:alternateReferences>
    <we:reference id="wa200005566" version="3.0.0.2" store="wa200005566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921</TotalTime>
  <Words>948</Words>
  <Application>Microsoft Office PowerPoint</Application>
  <PresentationFormat>عرض على الشاشة (4:3)</PresentationFormat>
  <Paragraphs>128</Paragraphs>
  <Slides>29</Slides>
  <Notes>9</Notes>
  <HiddenSlides>0</HiddenSlides>
  <MMClips>0</MMClips>
  <ScaleCrop>false</ScaleCrop>
  <HeadingPairs>
    <vt:vector size="4" baseType="variant">
      <vt:variant>
        <vt:lpstr>نسق</vt:lpstr>
      </vt:variant>
      <vt:variant>
        <vt:i4>1</vt:i4>
      </vt:variant>
      <vt:variant>
        <vt:lpstr>عناوين الشرائح</vt:lpstr>
      </vt:variant>
      <vt:variant>
        <vt:i4>29</vt:i4>
      </vt:variant>
    </vt:vector>
  </HeadingPairs>
  <TitlesOfParts>
    <vt:vector size="30" baseType="lpstr">
      <vt:lpstr>Office Theme</vt:lpstr>
      <vt:lpstr>عرض تقديمي في PowerPoint</vt:lpstr>
      <vt:lpstr>Contents</vt:lpstr>
      <vt:lpstr>Project Aim &amp; Objectives </vt:lpstr>
      <vt:lpstr>System Analysis</vt:lpstr>
      <vt:lpstr>System Analysis</vt:lpstr>
      <vt:lpstr>System Analysis</vt:lpstr>
      <vt:lpstr>System Analysis</vt:lpstr>
      <vt:lpstr>Interface Implementation </vt:lpstr>
      <vt:lpstr>Software and hardware Requirement</vt:lpstr>
      <vt:lpstr>Functional requirements </vt:lpstr>
      <vt:lpstr>Database Design </vt:lpstr>
      <vt:lpstr>Database Design </vt:lpstr>
      <vt:lpstr>Database Design </vt:lpstr>
      <vt:lpstr>Database Design </vt:lpstr>
      <vt:lpstr>Database Design </vt:lpstr>
      <vt:lpstr>Database Design </vt:lpstr>
      <vt:lpstr>User Interface</vt:lpstr>
      <vt:lpstr>User Interface</vt:lpstr>
      <vt:lpstr>User Interface</vt:lpstr>
      <vt:lpstr>User Interface</vt:lpstr>
      <vt:lpstr>User Interface</vt:lpstr>
      <vt:lpstr>User Interface</vt:lpstr>
      <vt:lpstr>Testing </vt:lpstr>
      <vt:lpstr>Testing</vt:lpstr>
      <vt:lpstr>Testing </vt:lpstr>
      <vt:lpstr>Conclusion </vt:lpstr>
      <vt:lpstr>Future Work </vt:lpstr>
      <vt:lpstr>References</vt:lpstr>
      <vt:lpstr>عرض تقديمي في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azoxx 007</dc:creator>
  <cp:lastModifiedBy>عبدالعزيز بن عبود بن حسن  ال كامل</cp:lastModifiedBy>
  <cp:revision>23</cp:revision>
  <dcterms:modified xsi:type="dcterms:W3CDTF">2024-05-08T20:57:54Z</dcterms:modified>
</cp:coreProperties>
</file>